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2" r:id="rId6"/>
    <p:sldId id="260" r:id="rId7"/>
    <p:sldId id="261"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AB1696-23EA-414F-B811-8F3A00171673}" v="90" dt="2022-04-27T00:10:22.141"/>
    <p1510:client id="{980A5D8D-2875-B90E-F6FF-25509E411893}" v="45" dt="2022-05-12T20:33:04.103"/>
    <p1510:client id="{9E3FDB49-67BF-A4FD-79A8-AEE51575A090}" v="79" dt="2022-05-16T23:03:44.871"/>
    <p1510:client id="{A85D29C7-EC91-E97F-9D5A-D2DA9CD66C0A}" v="607" dt="2022-05-16T17:50:45.315"/>
    <p1510:client id="{C7B21BE0-5461-CDD2-3EB1-304BCF02CC0C}" v="25" dt="2022-05-12T20:22:30.595"/>
    <p1510:client id="{D4F0BD8A-668D-2374-54D4-A4E84531A284}" v="682" dt="2022-04-27T00:42:27.935"/>
    <p1510:client id="{EAF5094E-DA8B-2412-3E1A-E3E0ECE9FF7A}" v="8" dt="2022-05-15T20:11:08.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5/17/2022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5/17/2022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5/17/2022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5/17/2022</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5/17/2022</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5/17/2022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5/17/2022</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5/17/2022</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Mean first Passage Time Analysis</a:t>
            </a:r>
          </a:p>
        </p:txBody>
      </p:sp>
      <p:sp>
        <p:nvSpPr>
          <p:cNvPr id="3" name="Subtitle 2"/>
          <p:cNvSpPr>
            <a:spLocks noGrp="1"/>
          </p:cNvSpPr>
          <p:nvPr>
            <p:ph type="subTitle" idx="1"/>
          </p:nvPr>
        </p:nvSpPr>
        <p:spPr/>
        <p:txBody>
          <a:bodyPr/>
          <a:lstStyle/>
          <a:p>
            <a:r>
              <a:rPr lang="en-US"/>
              <a:t>Giuseppe Sacco</a:t>
            </a:r>
          </a:p>
        </p:txBody>
      </p:sp>
    </p:spTree>
    <p:extLst>
      <p:ext uri="{BB962C8B-B14F-4D97-AF65-F5344CB8AC3E}">
        <p14:creationId xmlns:p14="http://schemas.microsoft.com/office/powerpoint/2010/main" val="305931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7D4207-13DB-7F14-C329-17421FBE619D}"/>
              </a:ext>
            </a:extLst>
          </p:cNvPr>
          <p:cNvSpPr>
            <a:spLocks noGrp="1"/>
          </p:cNvSpPr>
          <p:nvPr>
            <p:ph type="title"/>
          </p:nvPr>
        </p:nvSpPr>
        <p:spPr>
          <a:xfrm>
            <a:off x="129403" y="1653703"/>
            <a:ext cx="2541338" cy="2470488"/>
          </a:xfrm>
        </p:spPr>
        <p:txBody>
          <a:bodyPr vert="horz" lIns="91440" tIns="45720" rIns="91440" bIns="45720" rtlCol="0" anchor="b">
            <a:normAutofit/>
          </a:bodyPr>
          <a:lstStyle/>
          <a:p>
            <a:r>
              <a:rPr lang="en-US" sz="5400" spc="-100"/>
              <a:t>Free Energy Profile</a:t>
            </a:r>
          </a:p>
        </p:txBody>
      </p:sp>
      <p:pic>
        <p:nvPicPr>
          <p:cNvPr id="8" name="Picture 8">
            <a:extLst>
              <a:ext uri="{FF2B5EF4-FFF2-40B4-BE49-F238E27FC236}">
                <a16:creationId xmlns:a16="http://schemas.microsoft.com/office/drawing/2014/main" id="{656E599D-39C6-AADF-2436-620C03436736}"/>
              </a:ext>
            </a:extLst>
          </p:cNvPr>
          <p:cNvPicPr>
            <a:picLocks noChangeAspect="1"/>
          </p:cNvPicPr>
          <p:nvPr/>
        </p:nvPicPr>
        <p:blipFill>
          <a:blip r:embed="rId2"/>
          <a:stretch>
            <a:fillRect/>
          </a:stretch>
        </p:blipFill>
        <p:spPr>
          <a:xfrm>
            <a:off x="5076093" y="87648"/>
            <a:ext cx="3788506" cy="1075165"/>
          </a:xfrm>
          <a:prstGeom prst="rect">
            <a:avLst/>
          </a:prstGeom>
        </p:spPr>
      </p:pic>
      <p:pic>
        <p:nvPicPr>
          <p:cNvPr id="3" name="Picture 8">
            <a:extLst>
              <a:ext uri="{FF2B5EF4-FFF2-40B4-BE49-F238E27FC236}">
                <a16:creationId xmlns:a16="http://schemas.microsoft.com/office/drawing/2014/main" id="{CD20D5EF-0C63-0930-4592-183EA9BDA0C6}"/>
              </a:ext>
            </a:extLst>
          </p:cNvPr>
          <p:cNvPicPr>
            <a:picLocks noChangeAspect="1"/>
          </p:cNvPicPr>
          <p:nvPr/>
        </p:nvPicPr>
        <p:blipFill>
          <a:blip r:embed="rId3"/>
          <a:stretch>
            <a:fillRect/>
          </a:stretch>
        </p:blipFill>
        <p:spPr>
          <a:xfrm>
            <a:off x="9530861" y="85932"/>
            <a:ext cx="2479431" cy="1049290"/>
          </a:xfrm>
          <a:prstGeom prst="rect">
            <a:avLst/>
          </a:prstGeom>
        </p:spPr>
      </p:pic>
      <p:sp>
        <p:nvSpPr>
          <p:cNvPr id="19" name="TextBox 18">
            <a:extLst>
              <a:ext uri="{FF2B5EF4-FFF2-40B4-BE49-F238E27FC236}">
                <a16:creationId xmlns:a16="http://schemas.microsoft.com/office/drawing/2014/main" id="{889858A5-6BB9-5A4F-6443-110EB1CEB205}"/>
              </a:ext>
            </a:extLst>
          </p:cNvPr>
          <p:cNvSpPr txBox="1"/>
          <p:nvPr/>
        </p:nvSpPr>
        <p:spPr>
          <a:xfrm>
            <a:off x="132862" y="4206631"/>
            <a:ext cx="21277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9F1F6"/>
                </a:solidFill>
              </a:rPr>
              <a:t>4 systems</a:t>
            </a:r>
          </a:p>
          <a:p>
            <a:r>
              <a:rPr lang="en-US" dirty="0">
                <a:solidFill>
                  <a:srgbClr val="D9F1F6"/>
                </a:solidFill>
              </a:rPr>
              <a:t>2 molarities: </a:t>
            </a:r>
          </a:p>
          <a:p>
            <a:r>
              <a:rPr lang="en-US" dirty="0">
                <a:solidFill>
                  <a:srgbClr val="D9F1F6"/>
                </a:solidFill>
              </a:rPr>
              <a:t>0.0025M and 1M</a:t>
            </a:r>
            <a:endParaRPr lang="en-US" dirty="0"/>
          </a:p>
        </p:txBody>
      </p:sp>
      <p:pic>
        <p:nvPicPr>
          <p:cNvPr id="20" name="Picture 20" descr="Chart, line chart&#10;&#10;Description automatically generated">
            <a:extLst>
              <a:ext uri="{FF2B5EF4-FFF2-40B4-BE49-F238E27FC236}">
                <a16:creationId xmlns:a16="http://schemas.microsoft.com/office/drawing/2014/main" id="{C4F903EA-D06C-C06C-2605-A94053D49D40}"/>
              </a:ext>
            </a:extLst>
          </p:cNvPr>
          <p:cNvPicPr>
            <a:picLocks noChangeAspect="1"/>
          </p:cNvPicPr>
          <p:nvPr/>
        </p:nvPicPr>
        <p:blipFill>
          <a:blip r:embed="rId4"/>
          <a:stretch>
            <a:fillRect/>
          </a:stretch>
        </p:blipFill>
        <p:spPr>
          <a:xfrm>
            <a:off x="2418861" y="1217875"/>
            <a:ext cx="4794738" cy="2702865"/>
          </a:xfrm>
          <a:prstGeom prst="rect">
            <a:avLst/>
          </a:prstGeom>
        </p:spPr>
      </p:pic>
      <p:pic>
        <p:nvPicPr>
          <p:cNvPr id="21" name="Picture 21" descr="Chart, line chart&#10;&#10;Description automatically generated">
            <a:extLst>
              <a:ext uri="{FF2B5EF4-FFF2-40B4-BE49-F238E27FC236}">
                <a16:creationId xmlns:a16="http://schemas.microsoft.com/office/drawing/2014/main" id="{CDAB29CD-37F9-5736-6101-C4F795F6C7C8}"/>
              </a:ext>
            </a:extLst>
          </p:cNvPr>
          <p:cNvPicPr>
            <a:picLocks noChangeAspect="1"/>
          </p:cNvPicPr>
          <p:nvPr/>
        </p:nvPicPr>
        <p:blipFill>
          <a:blip r:embed="rId5"/>
          <a:stretch>
            <a:fillRect/>
          </a:stretch>
        </p:blipFill>
        <p:spPr>
          <a:xfrm>
            <a:off x="7401169" y="3917922"/>
            <a:ext cx="4843585" cy="2793079"/>
          </a:xfrm>
          <a:prstGeom prst="rect">
            <a:avLst/>
          </a:prstGeom>
        </p:spPr>
      </p:pic>
      <p:pic>
        <p:nvPicPr>
          <p:cNvPr id="24" name="Picture 24" descr="Chart, line chart&#10;&#10;Description automatically generated">
            <a:extLst>
              <a:ext uri="{FF2B5EF4-FFF2-40B4-BE49-F238E27FC236}">
                <a16:creationId xmlns:a16="http://schemas.microsoft.com/office/drawing/2014/main" id="{016EE572-E3AA-96AE-B19B-448E46C05FE8}"/>
              </a:ext>
            </a:extLst>
          </p:cNvPr>
          <p:cNvPicPr>
            <a:picLocks noChangeAspect="1"/>
          </p:cNvPicPr>
          <p:nvPr/>
        </p:nvPicPr>
        <p:blipFill>
          <a:blip r:embed="rId6"/>
          <a:stretch>
            <a:fillRect/>
          </a:stretch>
        </p:blipFill>
        <p:spPr>
          <a:xfrm>
            <a:off x="2418862" y="3918612"/>
            <a:ext cx="4990123" cy="2889389"/>
          </a:xfrm>
          <a:prstGeom prst="rect">
            <a:avLst/>
          </a:prstGeom>
        </p:spPr>
      </p:pic>
      <p:pic>
        <p:nvPicPr>
          <p:cNvPr id="25" name="Picture 25" descr="Chart, line chart&#10;&#10;Description automatically generated">
            <a:extLst>
              <a:ext uri="{FF2B5EF4-FFF2-40B4-BE49-F238E27FC236}">
                <a16:creationId xmlns:a16="http://schemas.microsoft.com/office/drawing/2014/main" id="{4F6555C7-204C-C547-EC3B-4886E243A4B7}"/>
              </a:ext>
            </a:extLst>
          </p:cNvPr>
          <p:cNvPicPr>
            <a:picLocks noChangeAspect="1"/>
          </p:cNvPicPr>
          <p:nvPr/>
        </p:nvPicPr>
        <p:blipFill>
          <a:blip r:embed="rId7"/>
          <a:stretch>
            <a:fillRect/>
          </a:stretch>
        </p:blipFill>
        <p:spPr>
          <a:xfrm>
            <a:off x="7459785" y="1162999"/>
            <a:ext cx="4736123" cy="2754001"/>
          </a:xfrm>
          <a:prstGeom prst="rect">
            <a:avLst/>
          </a:prstGeom>
        </p:spPr>
      </p:pic>
    </p:spTree>
    <p:extLst>
      <p:ext uri="{BB962C8B-B14F-4D97-AF65-F5344CB8AC3E}">
        <p14:creationId xmlns:p14="http://schemas.microsoft.com/office/powerpoint/2010/main" val="357153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7ECF-6749-DCD9-77D8-92E3BA977A02}"/>
              </a:ext>
            </a:extLst>
          </p:cNvPr>
          <p:cNvSpPr>
            <a:spLocks noGrp="1"/>
          </p:cNvSpPr>
          <p:nvPr>
            <p:ph type="title"/>
          </p:nvPr>
        </p:nvSpPr>
        <p:spPr/>
        <p:txBody>
          <a:bodyPr/>
          <a:lstStyle/>
          <a:p>
            <a:r>
              <a:rPr lang="en-US"/>
              <a:t>Mean First Passage Time</a:t>
            </a:r>
          </a:p>
        </p:txBody>
      </p:sp>
      <p:sp>
        <p:nvSpPr>
          <p:cNvPr id="6" name="TextBox 5">
            <a:extLst>
              <a:ext uri="{FF2B5EF4-FFF2-40B4-BE49-F238E27FC236}">
                <a16:creationId xmlns:a16="http://schemas.microsoft.com/office/drawing/2014/main" id="{5E87F1EF-A4F7-6FA3-6AFC-76BAF9FBA109}"/>
              </a:ext>
            </a:extLst>
          </p:cNvPr>
          <p:cNvSpPr txBox="1"/>
          <p:nvPr/>
        </p:nvSpPr>
        <p:spPr>
          <a:xfrm>
            <a:off x="3747477" y="4304323"/>
            <a:ext cx="704166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Two boxes are defined whose center corresponds to the local minima of the potential of mean force right before and after the nanotube entrance. The width of these boxes is chosen as a parameter.</a:t>
            </a:r>
          </a:p>
          <a:p>
            <a:endParaRPr lang="en-US"/>
          </a:p>
          <a:p>
            <a:r>
              <a:rPr lang="en-US" dirty="0">
                <a:ea typeface="+mn-lt"/>
                <a:cs typeface="+mn-lt"/>
              </a:rPr>
              <a:t>Following the ion trajectory, each transition time is the computed as the residence time in the starting box before the transition to the second box. Transitions are considered valid only if, during the lag time,</a:t>
            </a:r>
            <a:endParaRPr lang="en-US" dirty="0"/>
          </a:p>
        </p:txBody>
      </p:sp>
      <p:pic>
        <p:nvPicPr>
          <p:cNvPr id="13" name="Picture 13" descr="Chart, line chart&#10;&#10;Description automatically generated">
            <a:extLst>
              <a:ext uri="{FF2B5EF4-FFF2-40B4-BE49-F238E27FC236}">
                <a16:creationId xmlns:a16="http://schemas.microsoft.com/office/drawing/2014/main" id="{8A027E5D-DE42-A2DB-4BBC-B673F439B8F4}"/>
              </a:ext>
            </a:extLst>
          </p:cNvPr>
          <p:cNvPicPr>
            <a:picLocks noGrp="1" noChangeAspect="1"/>
          </p:cNvPicPr>
          <p:nvPr>
            <p:ph idx="1"/>
          </p:nvPr>
        </p:nvPicPr>
        <p:blipFill>
          <a:blip r:embed="rId2"/>
          <a:stretch>
            <a:fillRect/>
          </a:stretch>
        </p:blipFill>
        <p:spPr>
          <a:xfrm>
            <a:off x="3839960" y="-3343"/>
            <a:ext cx="7315200" cy="4217850"/>
          </a:xfrm>
        </p:spPr>
      </p:pic>
      <p:pic>
        <p:nvPicPr>
          <p:cNvPr id="3" name="Picture 3">
            <a:extLst>
              <a:ext uri="{FF2B5EF4-FFF2-40B4-BE49-F238E27FC236}">
                <a16:creationId xmlns:a16="http://schemas.microsoft.com/office/drawing/2014/main" id="{CEEB5877-CB92-EE9E-B9BA-AC2EB1B2FCE1}"/>
              </a:ext>
            </a:extLst>
          </p:cNvPr>
          <p:cNvPicPr>
            <a:picLocks noChangeAspect="1"/>
          </p:cNvPicPr>
          <p:nvPr/>
        </p:nvPicPr>
        <p:blipFill>
          <a:blip r:embed="rId3"/>
          <a:stretch>
            <a:fillRect/>
          </a:stretch>
        </p:blipFill>
        <p:spPr>
          <a:xfrm>
            <a:off x="3835401" y="6285576"/>
            <a:ext cx="3427046" cy="236308"/>
          </a:xfrm>
          <a:prstGeom prst="rect">
            <a:avLst/>
          </a:prstGeom>
        </p:spPr>
      </p:pic>
    </p:spTree>
    <p:extLst>
      <p:ext uri="{BB962C8B-B14F-4D97-AF65-F5344CB8AC3E}">
        <p14:creationId xmlns:p14="http://schemas.microsoft.com/office/powerpoint/2010/main" val="363387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B659-1C90-74FD-4F3B-0347BDE5ED17}"/>
              </a:ext>
            </a:extLst>
          </p:cNvPr>
          <p:cNvSpPr>
            <a:spLocks noGrp="1"/>
          </p:cNvSpPr>
          <p:nvPr>
            <p:ph type="title"/>
          </p:nvPr>
        </p:nvSpPr>
        <p:spPr/>
        <p:txBody>
          <a:bodyPr/>
          <a:lstStyle/>
          <a:p>
            <a:r>
              <a:rPr lang="en-US"/>
              <a:t>Results obtained</a:t>
            </a:r>
          </a:p>
        </p:txBody>
      </p:sp>
      <p:graphicFrame>
        <p:nvGraphicFramePr>
          <p:cNvPr id="4" name="Table 4">
            <a:extLst>
              <a:ext uri="{FF2B5EF4-FFF2-40B4-BE49-F238E27FC236}">
                <a16:creationId xmlns:a16="http://schemas.microsoft.com/office/drawing/2014/main" id="{C82CAEE3-CECF-127D-951F-F8D20F5E3282}"/>
              </a:ext>
            </a:extLst>
          </p:cNvPr>
          <p:cNvGraphicFramePr>
            <a:graphicFrameLocks noGrp="1"/>
          </p:cNvGraphicFramePr>
          <p:nvPr>
            <p:ph idx="1"/>
            <p:extLst>
              <p:ext uri="{D42A27DB-BD31-4B8C-83A1-F6EECF244321}">
                <p14:modId xmlns:p14="http://schemas.microsoft.com/office/powerpoint/2010/main" val="1848344246"/>
              </p:ext>
            </p:extLst>
          </p:nvPr>
        </p:nvGraphicFramePr>
        <p:xfrm>
          <a:off x="3620605" y="1989001"/>
          <a:ext cx="8001000" cy="3337559"/>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2815917898"/>
                    </a:ext>
                  </a:extLst>
                </a:gridCol>
                <a:gridCol w="1333500">
                  <a:extLst>
                    <a:ext uri="{9D8B030D-6E8A-4147-A177-3AD203B41FA5}">
                      <a16:colId xmlns:a16="http://schemas.microsoft.com/office/drawing/2014/main" val="2186690515"/>
                    </a:ext>
                  </a:extLst>
                </a:gridCol>
                <a:gridCol w="1333500">
                  <a:extLst>
                    <a:ext uri="{9D8B030D-6E8A-4147-A177-3AD203B41FA5}">
                      <a16:colId xmlns:a16="http://schemas.microsoft.com/office/drawing/2014/main" val="2156084875"/>
                    </a:ext>
                  </a:extLst>
                </a:gridCol>
                <a:gridCol w="1333500">
                  <a:extLst>
                    <a:ext uri="{9D8B030D-6E8A-4147-A177-3AD203B41FA5}">
                      <a16:colId xmlns:a16="http://schemas.microsoft.com/office/drawing/2014/main" val="638712272"/>
                    </a:ext>
                  </a:extLst>
                </a:gridCol>
                <a:gridCol w="1333500">
                  <a:extLst>
                    <a:ext uri="{9D8B030D-6E8A-4147-A177-3AD203B41FA5}">
                      <a16:colId xmlns:a16="http://schemas.microsoft.com/office/drawing/2014/main" val="518385894"/>
                    </a:ext>
                  </a:extLst>
                </a:gridCol>
                <a:gridCol w="1333500">
                  <a:extLst>
                    <a:ext uri="{9D8B030D-6E8A-4147-A177-3AD203B41FA5}">
                      <a16:colId xmlns:a16="http://schemas.microsoft.com/office/drawing/2014/main" val="1290444275"/>
                    </a:ext>
                  </a:extLst>
                </a:gridCol>
              </a:tblGrid>
              <a:tr h="370840">
                <a:tc>
                  <a:txBody>
                    <a:bodyPr/>
                    <a:lstStyle/>
                    <a:p>
                      <a:r>
                        <a:rPr lang="en-US"/>
                        <a:t>System</a:t>
                      </a:r>
                    </a:p>
                  </a:txBody>
                  <a:tcPr/>
                </a:tc>
                <a:tc>
                  <a:txBody>
                    <a:bodyPr/>
                    <a:lstStyle/>
                    <a:p>
                      <a:r>
                        <a:rPr lang="en-US"/>
                        <a:t>Molarity</a:t>
                      </a:r>
                    </a:p>
                  </a:txBody>
                  <a:tcPr/>
                </a:tc>
                <a:tc>
                  <a:txBody>
                    <a:bodyPr/>
                    <a:lstStyle/>
                    <a:p>
                      <a:r>
                        <a:rPr lang="en-US"/>
                        <a:t>Transitions</a:t>
                      </a:r>
                    </a:p>
                  </a:txBody>
                  <a:tcPr/>
                </a:tc>
                <a:tc>
                  <a:txBody>
                    <a:bodyPr/>
                    <a:lstStyle/>
                    <a:p>
                      <a:r>
                        <a:rPr lang="en-US"/>
                        <a:t>MFPT</a:t>
                      </a:r>
                    </a:p>
                  </a:txBody>
                  <a:tcPr/>
                </a:tc>
                <a:tc>
                  <a:txBody>
                    <a:bodyPr/>
                    <a:lstStyle/>
                    <a:p>
                      <a:r>
                        <a:rPr lang="en-US"/>
                        <a:t>Tau</a:t>
                      </a:r>
                    </a:p>
                  </a:txBody>
                  <a:tcPr/>
                </a:tc>
                <a:tc>
                  <a:txBody>
                    <a:bodyPr/>
                    <a:lstStyle/>
                    <a:p>
                      <a:r>
                        <a:rPr lang="en-US"/>
                        <a:t>Delta Tau</a:t>
                      </a:r>
                    </a:p>
                  </a:txBody>
                  <a:tcPr/>
                </a:tc>
                <a:extLst>
                  <a:ext uri="{0D108BD9-81ED-4DB2-BD59-A6C34878D82A}">
                    <a16:rowId xmlns:a16="http://schemas.microsoft.com/office/drawing/2014/main" val="3639873998"/>
                  </a:ext>
                </a:extLst>
              </a:tr>
              <a:tr h="370840">
                <a:tc>
                  <a:txBody>
                    <a:bodyPr/>
                    <a:lstStyle/>
                    <a:p>
                      <a:r>
                        <a:rPr lang="en-US"/>
                        <a:t>A</a:t>
                      </a:r>
                    </a:p>
                  </a:txBody>
                  <a:tcPr/>
                </a:tc>
                <a:tc>
                  <a:txBody>
                    <a:bodyPr/>
                    <a:lstStyle/>
                    <a:p>
                      <a:r>
                        <a:rPr lang="en-US"/>
                        <a:t>0025</a:t>
                      </a:r>
                    </a:p>
                  </a:txBody>
                  <a:tcPr/>
                </a:tc>
                <a:tc>
                  <a:txBody>
                    <a:bodyPr/>
                    <a:lstStyle/>
                    <a:p>
                      <a:r>
                        <a:rPr lang="en-US"/>
                        <a:t>86</a:t>
                      </a:r>
                    </a:p>
                  </a:txBody>
                  <a:tcPr/>
                </a:tc>
                <a:tc>
                  <a:txBody>
                    <a:bodyPr/>
                    <a:lstStyle/>
                    <a:p>
                      <a:r>
                        <a:rPr lang="en-US"/>
                        <a:t>1488</a:t>
                      </a:r>
                    </a:p>
                  </a:txBody>
                  <a:tcPr/>
                </a:tc>
                <a:tc>
                  <a:txBody>
                    <a:bodyPr/>
                    <a:lstStyle/>
                    <a:p>
                      <a:r>
                        <a:rPr lang="en-US"/>
                        <a:t>1330</a:t>
                      </a:r>
                    </a:p>
                  </a:txBody>
                  <a:tcPr/>
                </a:tc>
                <a:tc>
                  <a:txBody>
                    <a:bodyPr/>
                    <a:lstStyle/>
                    <a:p>
                      <a:r>
                        <a:rPr lang="en-US"/>
                        <a:t>192</a:t>
                      </a:r>
                    </a:p>
                  </a:txBody>
                  <a:tcPr/>
                </a:tc>
                <a:extLst>
                  <a:ext uri="{0D108BD9-81ED-4DB2-BD59-A6C34878D82A}">
                    <a16:rowId xmlns:a16="http://schemas.microsoft.com/office/drawing/2014/main" val="3522316890"/>
                  </a:ext>
                </a:extLst>
              </a:tr>
              <a:tr h="370840">
                <a:tc>
                  <a:txBody>
                    <a:bodyPr/>
                    <a:lstStyle/>
                    <a:p>
                      <a:endParaRPr lang="en-US"/>
                    </a:p>
                  </a:txBody>
                  <a:tcPr/>
                </a:tc>
                <a:tc>
                  <a:txBody>
                    <a:bodyPr/>
                    <a:lstStyle/>
                    <a:p>
                      <a:r>
                        <a:rPr lang="en-US"/>
                        <a:t>1</a:t>
                      </a:r>
                    </a:p>
                  </a:txBody>
                  <a:tcPr/>
                </a:tc>
                <a:tc>
                  <a:txBody>
                    <a:bodyPr/>
                    <a:lstStyle/>
                    <a:p>
                      <a:r>
                        <a:rPr lang="en-US"/>
                        <a:t>28</a:t>
                      </a:r>
                    </a:p>
                  </a:txBody>
                  <a:tcPr/>
                </a:tc>
                <a:tc>
                  <a:txBody>
                    <a:bodyPr/>
                    <a:lstStyle/>
                    <a:p>
                      <a:r>
                        <a:rPr lang="en-US"/>
                        <a:t>3596</a:t>
                      </a:r>
                    </a:p>
                  </a:txBody>
                  <a:tcPr/>
                </a:tc>
                <a:tc>
                  <a:txBody>
                    <a:bodyPr/>
                    <a:lstStyle/>
                    <a:p>
                      <a:r>
                        <a:rPr lang="en-US"/>
                        <a:t>2450</a:t>
                      </a:r>
                    </a:p>
                  </a:txBody>
                  <a:tcPr/>
                </a:tc>
                <a:tc>
                  <a:txBody>
                    <a:bodyPr/>
                    <a:lstStyle/>
                    <a:p>
                      <a:r>
                        <a:rPr lang="en-US"/>
                        <a:t>255</a:t>
                      </a:r>
                    </a:p>
                  </a:txBody>
                  <a:tcPr/>
                </a:tc>
                <a:extLst>
                  <a:ext uri="{0D108BD9-81ED-4DB2-BD59-A6C34878D82A}">
                    <a16:rowId xmlns:a16="http://schemas.microsoft.com/office/drawing/2014/main" val="969611789"/>
                  </a:ext>
                </a:extLst>
              </a:tr>
              <a:tr h="370840">
                <a:tc>
                  <a:txBody>
                    <a:bodyPr/>
                    <a:lstStyle/>
                    <a:p>
                      <a:r>
                        <a:rPr lang="en-US"/>
                        <a:t>B</a:t>
                      </a:r>
                    </a:p>
                  </a:txBody>
                  <a:tcPr/>
                </a:tc>
                <a:tc>
                  <a:txBody>
                    <a:bodyPr/>
                    <a:lstStyle/>
                    <a:p>
                      <a:r>
                        <a:rPr lang="en-US"/>
                        <a:t>0025</a:t>
                      </a:r>
                    </a:p>
                  </a:txBody>
                  <a:tcPr/>
                </a:tc>
                <a:tc>
                  <a:txBody>
                    <a:bodyPr/>
                    <a:lstStyle/>
                    <a:p>
                      <a:r>
                        <a:rPr lang="en-US"/>
                        <a:t>123</a:t>
                      </a:r>
                    </a:p>
                  </a:txBody>
                  <a:tcPr/>
                </a:tc>
                <a:tc>
                  <a:txBody>
                    <a:bodyPr/>
                    <a:lstStyle/>
                    <a:p>
                      <a:r>
                        <a:rPr lang="en-US"/>
                        <a:t>795</a:t>
                      </a:r>
                    </a:p>
                  </a:txBody>
                  <a:tcPr/>
                </a:tc>
                <a:tc>
                  <a:txBody>
                    <a:bodyPr/>
                    <a:lstStyle/>
                    <a:p>
                      <a:r>
                        <a:rPr lang="en-US"/>
                        <a:t>244</a:t>
                      </a:r>
                    </a:p>
                  </a:txBody>
                  <a:tcPr/>
                </a:tc>
                <a:tc>
                  <a:txBody>
                    <a:bodyPr/>
                    <a:lstStyle/>
                    <a:p>
                      <a:r>
                        <a:rPr lang="en-US"/>
                        <a:t>10</a:t>
                      </a:r>
                    </a:p>
                  </a:txBody>
                  <a:tcPr/>
                </a:tc>
                <a:extLst>
                  <a:ext uri="{0D108BD9-81ED-4DB2-BD59-A6C34878D82A}">
                    <a16:rowId xmlns:a16="http://schemas.microsoft.com/office/drawing/2014/main" val="2088026951"/>
                  </a:ext>
                </a:extLst>
              </a:tr>
              <a:tr h="370840">
                <a:tc>
                  <a:txBody>
                    <a:bodyPr/>
                    <a:lstStyle/>
                    <a:p>
                      <a:endParaRPr lang="en-US"/>
                    </a:p>
                  </a:txBody>
                  <a:tcPr/>
                </a:tc>
                <a:tc>
                  <a:txBody>
                    <a:bodyPr/>
                    <a:lstStyle/>
                    <a:p>
                      <a:r>
                        <a:rPr lang="en-US"/>
                        <a:t>1</a:t>
                      </a:r>
                    </a:p>
                  </a:txBody>
                  <a:tcPr/>
                </a:tc>
                <a:tc>
                  <a:txBody>
                    <a:bodyPr/>
                    <a:lstStyle/>
                    <a:p>
                      <a:r>
                        <a:rPr lang="en-US"/>
                        <a:t>13</a:t>
                      </a:r>
                    </a:p>
                  </a:txBody>
                  <a:tcPr/>
                </a:tc>
                <a:tc>
                  <a:txBody>
                    <a:bodyPr/>
                    <a:lstStyle/>
                    <a:p>
                      <a:r>
                        <a:rPr lang="en-US"/>
                        <a:t>15120</a:t>
                      </a:r>
                    </a:p>
                  </a:txBody>
                  <a:tcPr/>
                </a:tc>
                <a:tc>
                  <a:txBody>
                    <a:bodyPr/>
                    <a:lstStyle/>
                    <a:p>
                      <a:r>
                        <a:rPr lang="en-US"/>
                        <a:t>3098</a:t>
                      </a:r>
                    </a:p>
                  </a:txBody>
                  <a:tcPr/>
                </a:tc>
                <a:tc>
                  <a:txBody>
                    <a:bodyPr/>
                    <a:lstStyle/>
                    <a:p>
                      <a:r>
                        <a:rPr lang="en-US"/>
                        <a:t>679</a:t>
                      </a:r>
                    </a:p>
                  </a:txBody>
                  <a:tcPr/>
                </a:tc>
                <a:extLst>
                  <a:ext uri="{0D108BD9-81ED-4DB2-BD59-A6C34878D82A}">
                    <a16:rowId xmlns:a16="http://schemas.microsoft.com/office/drawing/2014/main" val="4277887773"/>
                  </a:ext>
                </a:extLst>
              </a:tr>
              <a:tr h="370840">
                <a:tc>
                  <a:txBody>
                    <a:bodyPr/>
                    <a:lstStyle/>
                    <a:p>
                      <a:r>
                        <a:rPr lang="en-US"/>
                        <a:t>C</a:t>
                      </a:r>
                    </a:p>
                  </a:txBody>
                  <a:tcPr/>
                </a:tc>
                <a:tc>
                  <a:txBody>
                    <a:bodyPr/>
                    <a:lstStyle/>
                    <a:p>
                      <a:r>
                        <a:rPr lang="en-US"/>
                        <a:t>0025</a:t>
                      </a:r>
                    </a:p>
                  </a:txBody>
                  <a:tcPr/>
                </a:tc>
                <a:tc>
                  <a:txBody>
                    <a:bodyPr/>
                    <a:lstStyle/>
                    <a:p>
                      <a:r>
                        <a:rPr lang="en-US"/>
                        <a:t>98</a:t>
                      </a:r>
                    </a:p>
                  </a:txBody>
                  <a:tcPr/>
                </a:tc>
                <a:tc>
                  <a:txBody>
                    <a:bodyPr/>
                    <a:lstStyle/>
                    <a:p>
                      <a:r>
                        <a:rPr lang="en-US"/>
                        <a:t>513</a:t>
                      </a:r>
                    </a:p>
                  </a:txBody>
                  <a:tcPr/>
                </a:tc>
                <a:tc>
                  <a:txBody>
                    <a:bodyPr/>
                    <a:lstStyle/>
                    <a:p>
                      <a:r>
                        <a:rPr lang="en-US"/>
                        <a:t>160</a:t>
                      </a:r>
                    </a:p>
                  </a:txBody>
                  <a:tcPr/>
                </a:tc>
                <a:tc>
                  <a:txBody>
                    <a:bodyPr/>
                    <a:lstStyle/>
                    <a:p>
                      <a:r>
                        <a:rPr lang="en-US"/>
                        <a:t>13</a:t>
                      </a:r>
                    </a:p>
                  </a:txBody>
                  <a:tcPr/>
                </a:tc>
                <a:extLst>
                  <a:ext uri="{0D108BD9-81ED-4DB2-BD59-A6C34878D82A}">
                    <a16:rowId xmlns:a16="http://schemas.microsoft.com/office/drawing/2014/main" val="251139675"/>
                  </a:ext>
                </a:extLst>
              </a:tr>
              <a:tr h="370840">
                <a:tc>
                  <a:txBody>
                    <a:bodyPr/>
                    <a:lstStyle/>
                    <a:p>
                      <a:endParaRPr lang="en-US"/>
                    </a:p>
                  </a:txBody>
                  <a:tcPr/>
                </a:tc>
                <a:tc>
                  <a:txBody>
                    <a:bodyPr/>
                    <a:lstStyle/>
                    <a:p>
                      <a:r>
                        <a:rPr lang="en-US"/>
                        <a:t>1</a:t>
                      </a:r>
                    </a:p>
                  </a:txBody>
                  <a:tcPr/>
                </a:tc>
                <a:tc>
                  <a:txBody>
                    <a:bodyPr/>
                    <a:lstStyle/>
                    <a:p>
                      <a:r>
                        <a:rPr lang="en-US"/>
                        <a:t>54</a:t>
                      </a:r>
                    </a:p>
                  </a:txBody>
                  <a:tcPr/>
                </a:tc>
                <a:tc>
                  <a:txBody>
                    <a:bodyPr/>
                    <a:lstStyle/>
                    <a:p>
                      <a:r>
                        <a:rPr lang="en-US"/>
                        <a:t>858</a:t>
                      </a:r>
                    </a:p>
                  </a:txBody>
                  <a:tcPr/>
                </a:tc>
                <a:tc>
                  <a:txBody>
                    <a:bodyPr/>
                    <a:lstStyle/>
                    <a:p>
                      <a:r>
                        <a:rPr lang="en-US"/>
                        <a:t>348</a:t>
                      </a:r>
                    </a:p>
                  </a:txBody>
                  <a:tcPr/>
                </a:tc>
                <a:tc>
                  <a:txBody>
                    <a:bodyPr/>
                    <a:lstStyle/>
                    <a:p>
                      <a:r>
                        <a:rPr lang="en-US"/>
                        <a:t>36</a:t>
                      </a:r>
                    </a:p>
                  </a:txBody>
                  <a:tcPr/>
                </a:tc>
                <a:extLst>
                  <a:ext uri="{0D108BD9-81ED-4DB2-BD59-A6C34878D82A}">
                    <a16:rowId xmlns:a16="http://schemas.microsoft.com/office/drawing/2014/main" val="3063666760"/>
                  </a:ext>
                </a:extLst>
              </a:tr>
              <a:tr h="370840">
                <a:tc>
                  <a:txBody>
                    <a:bodyPr/>
                    <a:lstStyle/>
                    <a:p>
                      <a:r>
                        <a:rPr lang="en-US"/>
                        <a:t>D</a:t>
                      </a:r>
                    </a:p>
                  </a:txBody>
                  <a:tcPr/>
                </a:tc>
                <a:tc>
                  <a:txBody>
                    <a:bodyPr/>
                    <a:lstStyle/>
                    <a:p>
                      <a:r>
                        <a:rPr lang="en-US"/>
                        <a:t>0025</a:t>
                      </a:r>
                    </a:p>
                  </a:txBody>
                  <a:tcPr/>
                </a:tc>
                <a:tc>
                  <a:txBody>
                    <a:bodyPr/>
                    <a:lstStyle/>
                    <a:p>
                      <a:r>
                        <a:rPr lang="en-US"/>
                        <a:t>59</a:t>
                      </a:r>
                    </a:p>
                  </a:txBody>
                  <a:tcPr/>
                </a:tc>
                <a:tc>
                  <a:txBody>
                    <a:bodyPr/>
                    <a:lstStyle/>
                    <a:p>
                      <a:r>
                        <a:rPr lang="en-US"/>
                        <a:t>538</a:t>
                      </a:r>
                    </a:p>
                  </a:txBody>
                  <a:tcPr/>
                </a:tc>
                <a:tc>
                  <a:txBody>
                    <a:bodyPr/>
                    <a:lstStyle/>
                    <a:p>
                      <a:r>
                        <a:rPr lang="en-US"/>
                        <a:t>344</a:t>
                      </a:r>
                    </a:p>
                  </a:txBody>
                  <a:tcPr/>
                </a:tc>
                <a:tc>
                  <a:txBody>
                    <a:bodyPr/>
                    <a:lstStyle/>
                    <a:p>
                      <a:r>
                        <a:rPr lang="en-US"/>
                        <a:t>21</a:t>
                      </a:r>
                    </a:p>
                  </a:txBody>
                  <a:tcPr/>
                </a:tc>
                <a:extLst>
                  <a:ext uri="{0D108BD9-81ED-4DB2-BD59-A6C34878D82A}">
                    <a16:rowId xmlns:a16="http://schemas.microsoft.com/office/drawing/2014/main" val="589532837"/>
                  </a:ext>
                </a:extLst>
              </a:tr>
              <a:tr h="370839">
                <a:tc>
                  <a:txBody>
                    <a:bodyPr/>
                    <a:lstStyle/>
                    <a:p>
                      <a:pPr lvl="0">
                        <a:buNone/>
                      </a:pPr>
                      <a:endParaRPr lang="en-US"/>
                    </a:p>
                  </a:txBody>
                  <a:tcPr/>
                </a:tc>
                <a:tc>
                  <a:txBody>
                    <a:bodyPr/>
                    <a:lstStyle/>
                    <a:p>
                      <a:pPr lvl="0">
                        <a:buNone/>
                      </a:pPr>
                      <a:r>
                        <a:rPr lang="en-US"/>
                        <a:t>1</a:t>
                      </a:r>
                    </a:p>
                  </a:txBody>
                  <a:tcPr/>
                </a:tc>
                <a:tc>
                  <a:txBody>
                    <a:bodyPr/>
                    <a:lstStyle/>
                    <a:p>
                      <a:pPr lvl="0">
                        <a:buNone/>
                      </a:pPr>
                      <a:r>
                        <a:rPr lang="en-US"/>
                        <a:t>32</a:t>
                      </a:r>
                    </a:p>
                  </a:txBody>
                  <a:tcPr/>
                </a:tc>
                <a:tc>
                  <a:txBody>
                    <a:bodyPr/>
                    <a:lstStyle/>
                    <a:p>
                      <a:pPr lvl="0">
                        <a:buNone/>
                      </a:pPr>
                      <a:r>
                        <a:rPr lang="en-US"/>
                        <a:t>5793</a:t>
                      </a:r>
                    </a:p>
                  </a:txBody>
                  <a:tcPr/>
                </a:tc>
                <a:tc>
                  <a:txBody>
                    <a:bodyPr/>
                    <a:lstStyle/>
                    <a:p>
                      <a:pPr lvl="0">
                        <a:buNone/>
                      </a:pPr>
                      <a:r>
                        <a:rPr lang="en-US"/>
                        <a:t>9897</a:t>
                      </a:r>
                    </a:p>
                  </a:txBody>
                  <a:tcPr/>
                </a:tc>
                <a:tc>
                  <a:txBody>
                    <a:bodyPr/>
                    <a:lstStyle/>
                    <a:p>
                      <a:pPr lvl="0">
                        <a:buNone/>
                      </a:pPr>
                      <a:r>
                        <a:rPr lang="en-US"/>
                        <a:t>4369</a:t>
                      </a:r>
                    </a:p>
                  </a:txBody>
                  <a:tcPr/>
                </a:tc>
                <a:extLst>
                  <a:ext uri="{0D108BD9-81ED-4DB2-BD59-A6C34878D82A}">
                    <a16:rowId xmlns:a16="http://schemas.microsoft.com/office/drawing/2014/main" val="760139932"/>
                  </a:ext>
                </a:extLst>
              </a:tr>
            </a:tbl>
          </a:graphicData>
        </a:graphic>
      </p:graphicFrame>
      <p:sp>
        <p:nvSpPr>
          <p:cNvPr id="6" name="TextBox 5">
            <a:extLst>
              <a:ext uri="{FF2B5EF4-FFF2-40B4-BE49-F238E27FC236}">
                <a16:creationId xmlns:a16="http://schemas.microsoft.com/office/drawing/2014/main" id="{C995B571-82B8-816C-192E-449401918A42}"/>
              </a:ext>
            </a:extLst>
          </p:cNvPr>
          <p:cNvSpPr txBox="1"/>
          <p:nvPr/>
        </p:nvSpPr>
        <p:spPr>
          <a:xfrm>
            <a:off x="4289206" y="623723"/>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Parameters used:</a:t>
            </a:r>
          </a:p>
          <a:p>
            <a:r>
              <a:rPr lang="en-US" dirty="0"/>
              <a:t>Width of box = 8.0 A</a:t>
            </a:r>
          </a:p>
          <a:p>
            <a:r>
              <a:rPr lang="en-US" dirty="0"/>
              <a:t>Lag time = 6.0 </a:t>
            </a:r>
            <a:r>
              <a:rPr lang="en-US" dirty="0" err="1"/>
              <a:t>ps</a:t>
            </a:r>
            <a:endParaRPr lang="en-US" dirty="0"/>
          </a:p>
          <a:p>
            <a:r>
              <a:rPr lang="en-US" dirty="0"/>
              <a:t>Acceptance rate = 60%</a:t>
            </a:r>
          </a:p>
        </p:txBody>
      </p:sp>
      <p:sp>
        <p:nvSpPr>
          <p:cNvPr id="7" name="TextBox 6">
            <a:extLst>
              <a:ext uri="{FF2B5EF4-FFF2-40B4-BE49-F238E27FC236}">
                <a16:creationId xmlns:a16="http://schemas.microsoft.com/office/drawing/2014/main" id="{10181ED5-E0BE-76BD-6674-397AB39DAD16}"/>
              </a:ext>
            </a:extLst>
          </p:cNvPr>
          <p:cNvSpPr txBox="1"/>
          <p:nvPr/>
        </p:nvSpPr>
        <p:spPr>
          <a:xfrm>
            <a:off x="4062297" y="5642053"/>
            <a:ext cx="68412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Time is expressed is </a:t>
            </a:r>
            <a:r>
              <a:rPr lang="en-US" dirty="0" err="1"/>
              <a:t>ps</a:t>
            </a:r>
          </a:p>
          <a:p>
            <a:r>
              <a:rPr lang="en-US" dirty="0"/>
              <a:t>More transitions are observed for lower concentrations.</a:t>
            </a:r>
          </a:p>
        </p:txBody>
      </p:sp>
    </p:spTree>
    <p:extLst>
      <p:ext uri="{BB962C8B-B14F-4D97-AF65-F5344CB8AC3E}">
        <p14:creationId xmlns:p14="http://schemas.microsoft.com/office/powerpoint/2010/main" val="128319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8D94-9C93-8C19-458D-BDB99F976C35}"/>
              </a:ext>
            </a:extLst>
          </p:cNvPr>
          <p:cNvSpPr>
            <a:spLocks noGrp="1"/>
          </p:cNvSpPr>
          <p:nvPr>
            <p:ph type="title"/>
          </p:nvPr>
        </p:nvSpPr>
        <p:spPr>
          <a:xfrm>
            <a:off x="487381" y="508375"/>
            <a:ext cx="2947482" cy="3018568"/>
          </a:xfrm>
        </p:spPr>
        <p:txBody>
          <a:bodyPr/>
          <a:lstStyle/>
          <a:p>
            <a:r>
              <a:rPr lang="en-US" dirty="0"/>
              <a:t>Fit of Tau</a:t>
            </a:r>
          </a:p>
        </p:txBody>
      </p:sp>
      <p:pic>
        <p:nvPicPr>
          <p:cNvPr id="8" name="Picture 8" descr="Chart&#10;&#10;Description automatically generated">
            <a:extLst>
              <a:ext uri="{FF2B5EF4-FFF2-40B4-BE49-F238E27FC236}">
                <a16:creationId xmlns:a16="http://schemas.microsoft.com/office/drawing/2014/main" id="{E8EFB4AA-8323-0BF9-3C17-BD45A87FF481}"/>
              </a:ext>
            </a:extLst>
          </p:cNvPr>
          <p:cNvPicPr>
            <a:picLocks noChangeAspect="1"/>
          </p:cNvPicPr>
          <p:nvPr/>
        </p:nvPicPr>
        <p:blipFill>
          <a:blip r:embed="rId2"/>
          <a:stretch>
            <a:fillRect/>
          </a:stretch>
        </p:blipFill>
        <p:spPr>
          <a:xfrm>
            <a:off x="5632938" y="3309505"/>
            <a:ext cx="6562969" cy="3589835"/>
          </a:xfrm>
          <a:prstGeom prst="rect">
            <a:avLst/>
          </a:prstGeom>
        </p:spPr>
      </p:pic>
      <p:pic>
        <p:nvPicPr>
          <p:cNvPr id="9" name="Picture 9" descr="Chart, histogram&#10;&#10;Description automatically generated">
            <a:extLst>
              <a:ext uri="{FF2B5EF4-FFF2-40B4-BE49-F238E27FC236}">
                <a16:creationId xmlns:a16="http://schemas.microsoft.com/office/drawing/2014/main" id="{60AD8C19-9363-ADBE-0EF2-5B6D0B937B98}"/>
              </a:ext>
            </a:extLst>
          </p:cNvPr>
          <p:cNvPicPr>
            <a:picLocks noChangeAspect="1"/>
          </p:cNvPicPr>
          <p:nvPr/>
        </p:nvPicPr>
        <p:blipFill>
          <a:blip r:embed="rId3"/>
          <a:stretch>
            <a:fillRect/>
          </a:stretch>
        </p:blipFill>
        <p:spPr>
          <a:xfrm>
            <a:off x="5632938" y="1228"/>
            <a:ext cx="6562969" cy="3309310"/>
          </a:xfrm>
          <a:prstGeom prst="rect">
            <a:avLst/>
          </a:prstGeom>
        </p:spPr>
      </p:pic>
      <p:graphicFrame>
        <p:nvGraphicFramePr>
          <p:cNvPr id="12" name="Table 4">
            <a:extLst>
              <a:ext uri="{FF2B5EF4-FFF2-40B4-BE49-F238E27FC236}">
                <a16:creationId xmlns:a16="http://schemas.microsoft.com/office/drawing/2014/main" id="{AD4DD4C8-3453-44BB-41CB-DFE709640BD5}"/>
              </a:ext>
            </a:extLst>
          </p:cNvPr>
          <p:cNvGraphicFramePr>
            <a:graphicFrameLocks/>
          </p:cNvGraphicFramePr>
          <p:nvPr>
            <p:extLst>
              <p:ext uri="{D42A27DB-BD31-4B8C-83A1-F6EECF244321}">
                <p14:modId xmlns:p14="http://schemas.microsoft.com/office/powerpoint/2010/main" val="2116137008"/>
              </p:ext>
            </p:extLst>
          </p:nvPr>
        </p:nvGraphicFramePr>
        <p:xfrm>
          <a:off x="0" y="3321538"/>
          <a:ext cx="5167865" cy="3566160"/>
        </p:xfrm>
        <a:graphic>
          <a:graphicData uri="http://schemas.openxmlformats.org/drawingml/2006/table">
            <a:tbl>
              <a:tblPr firstRow="1" bandRow="1">
                <a:tableStyleId>{5C22544A-7EE6-4342-B048-85BDC9FD1C3A}</a:tableStyleId>
              </a:tblPr>
              <a:tblGrid>
                <a:gridCol w="547085">
                  <a:extLst>
                    <a:ext uri="{9D8B030D-6E8A-4147-A177-3AD203B41FA5}">
                      <a16:colId xmlns:a16="http://schemas.microsoft.com/office/drawing/2014/main" val="2815917898"/>
                    </a:ext>
                  </a:extLst>
                </a:gridCol>
                <a:gridCol w="1272709">
                  <a:extLst>
                    <a:ext uri="{9D8B030D-6E8A-4147-A177-3AD203B41FA5}">
                      <a16:colId xmlns:a16="http://schemas.microsoft.com/office/drawing/2014/main" val="2186690515"/>
                    </a:ext>
                  </a:extLst>
                </a:gridCol>
                <a:gridCol w="723840">
                  <a:extLst>
                    <a:ext uri="{9D8B030D-6E8A-4147-A177-3AD203B41FA5}">
                      <a16:colId xmlns:a16="http://schemas.microsoft.com/office/drawing/2014/main" val="2156084875"/>
                    </a:ext>
                  </a:extLst>
                </a:gridCol>
                <a:gridCol w="879230">
                  <a:extLst>
                    <a:ext uri="{9D8B030D-6E8A-4147-A177-3AD203B41FA5}">
                      <a16:colId xmlns:a16="http://schemas.microsoft.com/office/drawing/2014/main" val="638712272"/>
                    </a:ext>
                  </a:extLst>
                </a:gridCol>
                <a:gridCol w="648391">
                  <a:extLst>
                    <a:ext uri="{9D8B030D-6E8A-4147-A177-3AD203B41FA5}">
                      <a16:colId xmlns:a16="http://schemas.microsoft.com/office/drawing/2014/main" val="518385894"/>
                    </a:ext>
                  </a:extLst>
                </a:gridCol>
                <a:gridCol w="1096610">
                  <a:extLst>
                    <a:ext uri="{9D8B030D-6E8A-4147-A177-3AD203B41FA5}">
                      <a16:colId xmlns:a16="http://schemas.microsoft.com/office/drawing/2014/main" val="1290444275"/>
                    </a:ext>
                  </a:extLst>
                </a:gridCol>
              </a:tblGrid>
              <a:tr h="478891">
                <a:tc>
                  <a:txBody>
                    <a:bodyPr/>
                    <a:lstStyle/>
                    <a:p>
                      <a:r>
                        <a:rPr lang="en-US" dirty="0"/>
                        <a:t>Sys.</a:t>
                      </a:r>
                    </a:p>
                  </a:txBody>
                  <a:tcPr/>
                </a:tc>
                <a:tc>
                  <a:txBody>
                    <a:bodyPr/>
                    <a:lstStyle/>
                    <a:p>
                      <a:r>
                        <a:rPr lang="en-US" dirty="0"/>
                        <a:t>Molarity</a:t>
                      </a:r>
                    </a:p>
                  </a:txBody>
                  <a:tcPr/>
                </a:tc>
                <a:tc>
                  <a:txBody>
                    <a:bodyPr/>
                    <a:lstStyle/>
                    <a:p>
                      <a:r>
                        <a:rPr lang="en-US" dirty="0"/>
                        <a:t>Trans.</a:t>
                      </a:r>
                    </a:p>
                  </a:txBody>
                  <a:tcPr/>
                </a:tc>
                <a:tc>
                  <a:txBody>
                    <a:bodyPr/>
                    <a:lstStyle/>
                    <a:p>
                      <a:r>
                        <a:rPr lang="en-US" dirty="0"/>
                        <a:t>MFPT</a:t>
                      </a:r>
                    </a:p>
                  </a:txBody>
                  <a:tcPr/>
                </a:tc>
                <a:tc>
                  <a:txBody>
                    <a:bodyPr/>
                    <a:lstStyle/>
                    <a:p>
                      <a:r>
                        <a:rPr lang="en-US" dirty="0"/>
                        <a:t>Tau</a:t>
                      </a:r>
                    </a:p>
                  </a:txBody>
                  <a:tcPr/>
                </a:tc>
                <a:tc>
                  <a:txBody>
                    <a:bodyPr/>
                    <a:lstStyle/>
                    <a:p>
                      <a:r>
                        <a:rPr lang="en-US" dirty="0"/>
                        <a:t>Tau </a:t>
                      </a:r>
                      <a:r>
                        <a:rPr lang="en-US" dirty="0" err="1"/>
                        <a:t>st.</a:t>
                      </a:r>
                      <a:r>
                        <a:rPr lang="en-US" dirty="0"/>
                        <a:t> Dev.</a:t>
                      </a:r>
                      <a:endParaRPr lang="en-US" dirty="0" err="1"/>
                    </a:p>
                  </a:txBody>
                  <a:tcPr/>
                </a:tc>
                <a:extLst>
                  <a:ext uri="{0D108BD9-81ED-4DB2-BD59-A6C34878D82A}">
                    <a16:rowId xmlns:a16="http://schemas.microsoft.com/office/drawing/2014/main" val="3639873998"/>
                  </a:ext>
                </a:extLst>
              </a:tr>
              <a:tr h="275725">
                <a:tc>
                  <a:txBody>
                    <a:bodyPr/>
                    <a:lstStyle/>
                    <a:p>
                      <a:r>
                        <a:rPr lang="en-US" dirty="0"/>
                        <a:t>A</a:t>
                      </a:r>
                    </a:p>
                  </a:txBody>
                  <a:tcPr/>
                </a:tc>
                <a:tc>
                  <a:txBody>
                    <a:bodyPr/>
                    <a:lstStyle/>
                    <a:p>
                      <a:r>
                        <a:rPr lang="en-US" dirty="0"/>
                        <a:t>0025</a:t>
                      </a:r>
                    </a:p>
                  </a:txBody>
                  <a:tcPr/>
                </a:tc>
                <a:tc>
                  <a:txBody>
                    <a:bodyPr/>
                    <a:lstStyle/>
                    <a:p>
                      <a:r>
                        <a:rPr lang="en-US" dirty="0"/>
                        <a:t>86</a:t>
                      </a:r>
                    </a:p>
                  </a:txBody>
                  <a:tcPr/>
                </a:tc>
                <a:tc>
                  <a:txBody>
                    <a:bodyPr/>
                    <a:lstStyle/>
                    <a:p>
                      <a:r>
                        <a:rPr lang="en-US" dirty="0"/>
                        <a:t>1488</a:t>
                      </a:r>
                    </a:p>
                  </a:txBody>
                  <a:tcPr/>
                </a:tc>
                <a:tc>
                  <a:txBody>
                    <a:bodyPr/>
                    <a:lstStyle/>
                    <a:p>
                      <a:r>
                        <a:rPr lang="en-US" dirty="0"/>
                        <a:t>1330</a:t>
                      </a:r>
                    </a:p>
                  </a:txBody>
                  <a:tcPr/>
                </a:tc>
                <a:tc>
                  <a:txBody>
                    <a:bodyPr/>
                    <a:lstStyle/>
                    <a:p>
                      <a:r>
                        <a:rPr lang="en-US" dirty="0"/>
                        <a:t>192</a:t>
                      </a:r>
                    </a:p>
                  </a:txBody>
                  <a:tcPr/>
                </a:tc>
                <a:extLst>
                  <a:ext uri="{0D108BD9-81ED-4DB2-BD59-A6C34878D82A}">
                    <a16:rowId xmlns:a16="http://schemas.microsoft.com/office/drawing/2014/main" val="3522316890"/>
                  </a:ext>
                </a:extLst>
              </a:tr>
              <a:tr h="275725">
                <a:tc>
                  <a:txBody>
                    <a:bodyPr/>
                    <a:lstStyle/>
                    <a:p>
                      <a:endParaRPr lang="en-US"/>
                    </a:p>
                  </a:txBody>
                  <a:tcPr/>
                </a:tc>
                <a:tc>
                  <a:txBody>
                    <a:bodyPr/>
                    <a:lstStyle/>
                    <a:p>
                      <a:r>
                        <a:rPr lang="en-US" dirty="0"/>
                        <a:t>1</a:t>
                      </a:r>
                    </a:p>
                  </a:txBody>
                  <a:tcPr/>
                </a:tc>
                <a:tc>
                  <a:txBody>
                    <a:bodyPr/>
                    <a:lstStyle/>
                    <a:p>
                      <a:r>
                        <a:rPr lang="en-US" dirty="0"/>
                        <a:t>28</a:t>
                      </a:r>
                    </a:p>
                  </a:txBody>
                  <a:tcPr/>
                </a:tc>
                <a:tc>
                  <a:txBody>
                    <a:bodyPr/>
                    <a:lstStyle/>
                    <a:p>
                      <a:r>
                        <a:rPr lang="en-US" dirty="0"/>
                        <a:t>3596</a:t>
                      </a:r>
                    </a:p>
                  </a:txBody>
                  <a:tcPr/>
                </a:tc>
                <a:tc>
                  <a:txBody>
                    <a:bodyPr/>
                    <a:lstStyle/>
                    <a:p>
                      <a:r>
                        <a:rPr lang="en-US" dirty="0"/>
                        <a:t>2450</a:t>
                      </a:r>
                    </a:p>
                  </a:txBody>
                  <a:tcPr/>
                </a:tc>
                <a:tc>
                  <a:txBody>
                    <a:bodyPr/>
                    <a:lstStyle/>
                    <a:p>
                      <a:r>
                        <a:rPr lang="en-US" dirty="0"/>
                        <a:t>255</a:t>
                      </a:r>
                    </a:p>
                  </a:txBody>
                  <a:tcPr/>
                </a:tc>
                <a:extLst>
                  <a:ext uri="{0D108BD9-81ED-4DB2-BD59-A6C34878D82A}">
                    <a16:rowId xmlns:a16="http://schemas.microsoft.com/office/drawing/2014/main" val="969611789"/>
                  </a:ext>
                </a:extLst>
              </a:tr>
              <a:tr h="275725">
                <a:tc>
                  <a:txBody>
                    <a:bodyPr/>
                    <a:lstStyle/>
                    <a:p>
                      <a:r>
                        <a:rPr lang="en-US" dirty="0"/>
                        <a:t>B</a:t>
                      </a:r>
                    </a:p>
                  </a:txBody>
                  <a:tcPr/>
                </a:tc>
                <a:tc>
                  <a:txBody>
                    <a:bodyPr/>
                    <a:lstStyle/>
                    <a:p>
                      <a:r>
                        <a:rPr lang="en-US" dirty="0"/>
                        <a:t>0025</a:t>
                      </a:r>
                    </a:p>
                  </a:txBody>
                  <a:tcPr/>
                </a:tc>
                <a:tc>
                  <a:txBody>
                    <a:bodyPr/>
                    <a:lstStyle/>
                    <a:p>
                      <a:r>
                        <a:rPr lang="en-US" dirty="0"/>
                        <a:t>123</a:t>
                      </a:r>
                    </a:p>
                  </a:txBody>
                  <a:tcPr/>
                </a:tc>
                <a:tc>
                  <a:txBody>
                    <a:bodyPr/>
                    <a:lstStyle/>
                    <a:p>
                      <a:r>
                        <a:rPr lang="en-US" dirty="0"/>
                        <a:t>795</a:t>
                      </a:r>
                    </a:p>
                  </a:txBody>
                  <a:tcPr/>
                </a:tc>
                <a:tc>
                  <a:txBody>
                    <a:bodyPr/>
                    <a:lstStyle/>
                    <a:p>
                      <a:r>
                        <a:rPr lang="en-US" dirty="0"/>
                        <a:t>244</a:t>
                      </a:r>
                    </a:p>
                  </a:txBody>
                  <a:tcPr/>
                </a:tc>
                <a:tc>
                  <a:txBody>
                    <a:bodyPr/>
                    <a:lstStyle/>
                    <a:p>
                      <a:r>
                        <a:rPr lang="en-US" dirty="0"/>
                        <a:t>10</a:t>
                      </a:r>
                    </a:p>
                  </a:txBody>
                  <a:tcPr/>
                </a:tc>
                <a:extLst>
                  <a:ext uri="{0D108BD9-81ED-4DB2-BD59-A6C34878D82A}">
                    <a16:rowId xmlns:a16="http://schemas.microsoft.com/office/drawing/2014/main" val="2088026951"/>
                  </a:ext>
                </a:extLst>
              </a:tr>
              <a:tr h="275725">
                <a:tc>
                  <a:txBody>
                    <a:bodyPr/>
                    <a:lstStyle/>
                    <a:p>
                      <a:endParaRPr lang="en-US"/>
                    </a:p>
                  </a:txBody>
                  <a:tcPr/>
                </a:tc>
                <a:tc>
                  <a:txBody>
                    <a:bodyPr/>
                    <a:lstStyle/>
                    <a:p>
                      <a:r>
                        <a:rPr lang="en-US" dirty="0"/>
                        <a:t>1</a:t>
                      </a:r>
                    </a:p>
                  </a:txBody>
                  <a:tcPr/>
                </a:tc>
                <a:tc>
                  <a:txBody>
                    <a:bodyPr/>
                    <a:lstStyle/>
                    <a:p>
                      <a:r>
                        <a:rPr lang="en-US" dirty="0"/>
                        <a:t>13</a:t>
                      </a:r>
                    </a:p>
                  </a:txBody>
                  <a:tcPr/>
                </a:tc>
                <a:tc>
                  <a:txBody>
                    <a:bodyPr/>
                    <a:lstStyle/>
                    <a:p>
                      <a:r>
                        <a:rPr lang="en-US" dirty="0"/>
                        <a:t>15120</a:t>
                      </a:r>
                    </a:p>
                  </a:txBody>
                  <a:tcPr/>
                </a:tc>
                <a:tc>
                  <a:txBody>
                    <a:bodyPr/>
                    <a:lstStyle/>
                    <a:p>
                      <a:r>
                        <a:rPr lang="en-US" dirty="0"/>
                        <a:t>3098</a:t>
                      </a:r>
                    </a:p>
                  </a:txBody>
                  <a:tcPr/>
                </a:tc>
                <a:tc>
                  <a:txBody>
                    <a:bodyPr/>
                    <a:lstStyle/>
                    <a:p>
                      <a:r>
                        <a:rPr lang="en-US" dirty="0"/>
                        <a:t>679</a:t>
                      </a:r>
                    </a:p>
                  </a:txBody>
                  <a:tcPr/>
                </a:tc>
                <a:extLst>
                  <a:ext uri="{0D108BD9-81ED-4DB2-BD59-A6C34878D82A}">
                    <a16:rowId xmlns:a16="http://schemas.microsoft.com/office/drawing/2014/main" val="4277887773"/>
                  </a:ext>
                </a:extLst>
              </a:tr>
              <a:tr h="275725">
                <a:tc>
                  <a:txBody>
                    <a:bodyPr/>
                    <a:lstStyle/>
                    <a:p>
                      <a:r>
                        <a:rPr lang="en-US" dirty="0"/>
                        <a:t>C</a:t>
                      </a:r>
                    </a:p>
                  </a:txBody>
                  <a:tcPr/>
                </a:tc>
                <a:tc>
                  <a:txBody>
                    <a:bodyPr/>
                    <a:lstStyle/>
                    <a:p>
                      <a:r>
                        <a:rPr lang="en-US" dirty="0"/>
                        <a:t>0025</a:t>
                      </a:r>
                    </a:p>
                  </a:txBody>
                  <a:tcPr/>
                </a:tc>
                <a:tc>
                  <a:txBody>
                    <a:bodyPr/>
                    <a:lstStyle/>
                    <a:p>
                      <a:r>
                        <a:rPr lang="en-US" dirty="0"/>
                        <a:t>98</a:t>
                      </a:r>
                    </a:p>
                  </a:txBody>
                  <a:tcPr/>
                </a:tc>
                <a:tc>
                  <a:txBody>
                    <a:bodyPr/>
                    <a:lstStyle/>
                    <a:p>
                      <a:r>
                        <a:rPr lang="en-US" dirty="0"/>
                        <a:t>513</a:t>
                      </a:r>
                    </a:p>
                  </a:txBody>
                  <a:tcPr/>
                </a:tc>
                <a:tc>
                  <a:txBody>
                    <a:bodyPr/>
                    <a:lstStyle/>
                    <a:p>
                      <a:r>
                        <a:rPr lang="en-US" dirty="0"/>
                        <a:t>160</a:t>
                      </a:r>
                    </a:p>
                  </a:txBody>
                  <a:tcPr/>
                </a:tc>
                <a:tc>
                  <a:txBody>
                    <a:bodyPr/>
                    <a:lstStyle/>
                    <a:p>
                      <a:r>
                        <a:rPr lang="en-US" dirty="0"/>
                        <a:t>13</a:t>
                      </a:r>
                    </a:p>
                  </a:txBody>
                  <a:tcPr/>
                </a:tc>
                <a:extLst>
                  <a:ext uri="{0D108BD9-81ED-4DB2-BD59-A6C34878D82A}">
                    <a16:rowId xmlns:a16="http://schemas.microsoft.com/office/drawing/2014/main" val="251139675"/>
                  </a:ext>
                </a:extLst>
              </a:tr>
              <a:tr h="275725">
                <a:tc>
                  <a:txBody>
                    <a:bodyPr/>
                    <a:lstStyle/>
                    <a:p>
                      <a:endParaRPr lang="en-US"/>
                    </a:p>
                  </a:txBody>
                  <a:tcPr/>
                </a:tc>
                <a:tc>
                  <a:txBody>
                    <a:bodyPr/>
                    <a:lstStyle/>
                    <a:p>
                      <a:r>
                        <a:rPr lang="en-US" dirty="0"/>
                        <a:t>1</a:t>
                      </a:r>
                    </a:p>
                  </a:txBody>
                  <a:tcPr/>
                </a:tc>
                <a:tc>
                  <a:txBody>
                    <a:bodyPr/>
                    <a:lstStyle/>
                    <a:p>
                      <a:r>
                        <a:rPr lang="en-US" dirty="0"/>
                        <a:t>54</a:t>
                      </a:r>
                    </a:p>
                  </a:txBody>
                  <a:tcPr/>
                </a:tc>
                <a:tc>
                  <a:txBody>
                    <a:bodyPr/>
                    <a:lstStyle/>
                    <a:p>
                      <a:r>
                        <a:rPr lang="en-US" dirty="0"/>
                        <a:t>858</a:t>
                      </a:r>
                    </a:p>
                  </a:txBody>
                  <a:tcPr/>
                </a:tc>
                <a:tc>
                  <a:txBody>
                    <a:bodyPr/>
                    <a:lstStyle/>
                    <a:p>
                      <a:r>
                        <a:rPr lang="en-US" dirty="0"/>
                        <a:t>348</a:t>
                      </a:r>
                    </a:p>
                  </a:txBody>
                  <a:tcPr/>
                </a:tc>
                <a:tc>
                  <a:txBody>
                    <a:bodyPr/>
                    <a:lstStyle/>
                    <a:p>
                      <a:r>
                        <a:rPr lang="en-US" dirty="0"/>
                        <a:t>36</a:t>
                      </a:r>
                    </a:p>
                  </a:txBody>
                  <a:tcPr/>
                </a:tc>
                <a:extLst>
                  <a:ext uri="{0D108BD9-81ED-4DB2-BD59-A6C34878D82A}">
                    <a16:rowId xmlns:a16="http://schemas.microsoft.com/office/drawing/2014/main" val="3063666760"/>
                  </a:ext>
                </a:extLst>
              </a:tr>
              <a:tr h="275725">
                <a:tc>
                  <a:txBody>
                    <a:bodyPr/>
                    <a:lstStyle/>
                    <a:p>
                      <a:r>
                        <a:rPr lang="en-US" dirty="0"/>
                        <a:t>D</a:t>
                      </a:r>
                    </a:p>
                  </a:txBody>
                  <a:tcPr/>
                </a:tc>
                <a:tc>
                  <a:txBody>
                    <a:bodyPr/>
                    <a:lstStyle/>
                    <a:p>
                      <a:r>
                        <a:rPr lang="en-US" dirty="0"/>
                        <a:t>0025</a:t>
                      </a:r>
                    </a:p>
                  </a:txBody>
                  <a:tcPr/>
                </a:tc>
                <a:tc>
                  <a:txBody>
                    <a:bodyPr/>
                    <a:lstStyle/>
                    <a:p>
                      <a:r>
                        <a:rPr lang="en-US" dirty="0"/>
                        <a:t>59</a:t>
                      </a:r>
                    </a:p>
                  </a:txBody>
                  <a:tcPr/>
                </a:tc>
                <a:tc>
                  <a:txBody>
                    <a:bodyPr/>
                    <a:lstStyle/>
                    <a:p>
                      <a:r>
                        <a:rPr lang="en-US" dirty="0"/>
                        <a:t>538</a:t>
                      </a:r>
                    </a:p>
                  </a:txBody>
                  <a:tcPr/>
                </a:tc>
                <a:tc>
                  <a:txBody>
                    <a:bodyPr/>
                    <a:lstStyle/>
                    <a:p>
                      <a:r>
                        <a:rPr lang="en-US" dirty="0"/>
                        <a:t>344</a:t>
                      </a:r>
                    </a:p>
                  </a:txBody>
                  <a:tcPr/>
                </a:tc>
                <a:tc>
                  <a:txBody>
                    <a:bodyPr/>
                    <a:lstStyle/>
                    <a:p>
                      <a:r>
                        <a:rPr lang="en-US" dirty="0"/>
                        <a:t>21</a:t>
                      </a:r>
                    </a:p>
                  </a:txBody>
                  <a:tcPr/>
                </a:tc>
                <a:extLst>
                  <a:ext uri="{0D108BD9-81ED-4DB2-BD59-A6C34878D82A}">
                    <a16:rowId xmlns:a16="http://schemas.microsoft.com/office/drawing/2014/main" val="589532837"/>
                  </a:ext>
                </a:extLst>
              </a:tr>
              <a:tr h="275725">
                <a:tc>
                  <a:txBody>
                    <a:bodyPr/>
                    <a:lstStyle/>
                    <a:p>
                      <a:pPr lvl="0">
                        <a:buNone/>
                      </a:pPr>
                      <a:endParaRPr lang="en-US"/>
                    </a:p>
                  </a:txBody>
                  <a:tcPr/>
                </a:tc>
                <a:tc>
                  <a:txBody>
                    <a:bodyPr/>
                    <a:lstStyle/>
                    <a:p>
                      <a:pPr lvl="0">
                        <a:buNone/>
                      </a:pPr>
                      <a:r>
                        <a:rPr lang="en-US" dirty="0"/>
                        <a:t>1</a:t>
                      </a:r>
                    </a:p>
                  </a:txBody>
                  <a:tcPr/>
                </a:tc>
                <a:tc>
                  <a:txBody>
                    <a:bodyPr/>
                    <a:lstStyle/>
                    <a:p>
                      <a:pPr lvl="0">
                        <a:buNone/>
                      </a:pPr>
                      <a:r>
                        <a:rPr lang="en-US" dirty="0"/>
                        <a:t>32</a:t>
                      </a:r>
                    </a:p>
                  </a:txBody>
                  <a:tcPr/>
                </a:tc>
                <a:tc>
                  <a:txBody>
                    <a:bodyPr/>
                    <a:lstStyle/>
                    <a:p>
                      <a:pPr lvl="0">
                        <a:buNone/>
                      </a:pPr>
                      <a:r>
                        <a:rPr lang="en-US" dirty="0"/>
                        <a:t>5793</a:t>
                      </a:r>
                    </a:p>
                  </a:txBody>
                  <a:tcPr/>
                </a:tc>
                <a:tc>
                  <a:txBody>
                    <a:bodyPr/>
                    <a:lstStyle/>
                    <a:p>
                      <a:pPr lvl="0">
                        <a:buNone/>
                      </a:pPr>
                      <a:r>
                        <a:rPr lang="en-US" dirty="0"/>
                        <a:t>9897</a:t>
                      </a:r>
                    </a:p>
                  </a:txBody>
                  <a:tcPr/>
                </a:tc>
                <a:tc>
                  <a:txBody>
                    <a:bodyPr/>
                    <a:lstStyle/>
                    <a:p>
                      <a:pPr lvl="0">
                        <a:buNone/>
                      </a:pPr>
                      <a:r>
                        <a:rPr lang="en-US" dirty="0"/>
                        <a:t>4369</a:t>
                      </a:r>
                    </a:p>
                  </a:txBody>
                  <a:tcPr/>
                </a:tc>
                <a:extLst>
                  <a:ext uri="{0D108BD9-81ED-4DB2-BD59-A6C34878D82A}">
                    <a16:rowId xmlns:a16="http://schemas.microsoft.com/office/drawing/2014/main" val="760139932"/>
                  </a:ext>
                </a:extLst>
              </a:tr>
            </a:tbl>
          </a:graphicData>
        </a:graphic>
      </p:graphicFrame>
      <p:pic>
        <p:nvPicPr>
          <p:cNvPr id="4" name="Picture 4">
            <a:extLst>
              <a:ext uri="{FF2B5EF4-FFF2-40B4-BE49-F238E27FC236}">
                <a16:creationId xmlns:a16="http://schemas.microsoft.com/office/drawing/2014/main" id="{9A83CE2D-0CA9-B9C2-9E80-1AD4FEFCAC0E}"/>
              </a:ext>
            </a:extLst>
          </p:cNvPr>
          <p:cNvPicPr>
            <a:picLocks noChangeAspect="1"/>
          </p:cNvPicPr>
          <p:nvPr/>
        </p:nvPicPr>
        <p:blipFill>
          <a:blip r:embed="rId4"/>
          <a:stretch>
            <a:fillRect/>
          </a:stretch>
        </p:blipFill>
        <p:spPr>
          <a:xfrm>
            <a:off x="3784233" y="957263"/>
            <a:ext cx="1077301" cy="605936"/>
          </a:xfrm>
          <a:prstGeom prst="rect">
            <a:avLst/>
          </a:prstGeom>
        </p:spPr>
      </p:pic>
      <p:sp>
        <p:nvSpPr>
          <p:cNvPr id="6" name="Content Placeholder 5">
            <a:extLst>
              <a:ext uri="{FF2B5EF4-FFF2-40B4-BE49-F238E27FC236}">
                <a16:creationId xmlns:a16="http://schemas.microsoft.com/office/drawing/2014/main" id="{3E39A049-DE40-5994-EEC3-C0292AD480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428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7D4207-13DB-7F14-C329-17421FBE619D}"/>
              </a:ext>
            </a:extLst>
          </p:cNvPr>
          <p:cNvSpPr>
            <a:spLocks noGrp="1"/>
          </p:cNvSpPr>
          <p:nvPr>
            <p:ph type="title"/>
          </p:nvPr>
        </p:nvSpPr>
        <p:spPr>
          <a:xfrm>
            <a:off x="67690" y="-446921"/>
            <a:ext cx="8507716" cy="1522873"/>
          </a:xfrm>
        </p:spPr>
        <p:txBody>
          <a:bodyPr vert="horz" lIns="91440" tIns="45720" rIns="91440" bIns="45720" rtlCol="0" anchor="b">
            <a:normAutofit/>
          </a:bodyPr>
          <a:lstStyle/>
          <a:p>
            <a:r>
              <a:rPr lang="en-US" sz="5400" spc="-100" dirty="0">
                <a:solidFill>
                  <a:schemeClr val="tx2"/>
                </a:solidFill>
              </a:rPr>
              <a:t>Umbrella Sampling</a:t>
            </a:r>
          </a:p>
        </p:txBody>
      </p:sp>
      <p:pic>
        <p:nvPicPr>
          <p:cNvPr id="9" name="Picture 9" descr="Chart, line chart&#10;&#10;Description automatically generated">
            <a:extLst>
              <a:ext uri="{FF2B5EF4-FFF2-40B4-BE49-F238E27FC236}">
                <a16:creationId xmlns:a16="http://schemas.microsoft.com/office/drawing/2014/main" id="{4BB7C106-F919-38D6-2899-0E50BB9F20AA}"/>
              </a:ext>
            </a:extLst>
          </p:cNvPr>
          <p:cNvPicPr>
            <a:picLocks noChangeAspect="1"/>
          </p:cNvPicPr>
          <p:nvPr/>
        </p:nvPicPr>
        <p:blipFill>
          <a:blip r:embed="rId2"/>
          <a:stretch>
            <a:fillRect/>
          </a:stretch>
        </p:blipFill>
        <p:spPr>
          <a:xfrm>
            <a:off x="2235039" y="1212093"/>
            <a:ext cx="5038962" cy="2818722"/>
          </a:xfrm>
          <a:prstGeom prst="rect">
            <a:avLst/>
          </a:prstGeom>
        </p:spPr>
      </p:pic>
      <p:pic>
        <p:nvPicPr>
          <p:cNvPr id="10" name="Picture 10" descr="Chart, line chart&#10;&#10;Description automatically generated">
            <a:extLst>
              <a:ext uri="{FF2B5EF4-FFF2-40B4-BE49-F238E27FC236}">
                <a16:creationId xmlns:a16="http://schemas.microsoft.com/office/drawing/2014/main" id="{32E71C8E-337B-D4D0-DC00-1FD078F7CD01}"/>
              </a:ext>
            </a:extLst>
          </p:cNvPr>
          <p:cNvPicPr>
            <a:picLocks noChangeAspect="1"/>
          </p:cNvPicPr>
          <p:nvPr/>
        </p:nvPicPr>
        <p:blipFill>
          <a:blip r:embed="rId3"/>
          <a:stretch>
            <a:fillRect/>
          </a:stretch>
        </p:blipFill>
        <p:spPr>
          <a:xfrm>
            <a:off x="7280601" y="1141236"/>
            <a:ext cx="4946034" cy="2823148"/>
          </a:xfrm>
          <a:prstGeom prst="rect">
            <a:avLst/>
          </a:prstGeom>
        </p:spPr>
      </p:pic>
      <p:pic>
        <p:nvPicPr>
          <p:cNvPr id="11" name="Picture 12" descr="Chart, line chart&#10;&#10;Description automatically generated">
            <a:extLst>
              <a:ext uri="{FF2B5EF4-FFF2-40B4-BE49-F238E27FC236}">
                <a16:creationId xmlns:a16="http://schemas.microsoft.com/office/drawing/2014/main" id="{3101C191-83B0-20D2-3EB5-77E13D2E1B05}"/>
              </a:ext>
            </a:extLst>
          </p:cNvPr>
          <p:cNvPicPr>
            <a:picLocks noChangeAspect="1"/>
          </p:cNvPicPr>
          <p:nvPr/>
        </p:nvPicPr>
        <p:blipFill>
          <a:blip r:embed="rId4"/>
          <a:stretch>
            <a:fillRect/>
          </a:stretch>
        </p:blipFill>
        <p:spPr>
          <a:xfrm>
            <a:off x="2216185" y="3914056"/>
            <a:ext cx="5048607" cy="2944337"/>
          </a:xfrm>
          <a:prstGeom prst="rect">
            <a:avLst/>
          </a:prstGeom>
        </p:spPr>
      </p:pic>
      <p:pic>
        <p:nvPicPr>
          <p:cNvPr id="13" name="Picture 14" descr="Chart, line chart&#10;&#10;Description automatically generated">
            <a:extLst>
              <a:ext uri="{FF2B5EF4-FFF2-40B4-BE49-F238E27FC236}">
                <a16:creationId xmlns:a16="http://schemas.microsoft.com/office/drawing/2014/main" id="{EE9309D0-B21F-035E-8AA0-91264B895008}"/>
              </a:ext>
            </a:extLst>
          </p:cNvPr>
          <p:cNvPicPr>
            <a:picLocks noChangeAspect="1"/>
          </p:cNvPicPr>
          <p:nvPr/>
        </p:nvPicPr>
        <p:blipFill>
          <a:blip r:embed="rId5"/>
          <a:stretch>
            <a:fillRect/>
          </a:stretch>
        </p:blipFill>
        <p:spPr>
          <a:xfrm>
            <a:off x="7237542" y="3966621"/>
            <a:ext cx="4994615" cy="2890314"/>
          </a:xfrm>
          <a:prstGeom prst="rect">
            <a:avLst/>
          </a:prstGeom>
        </p:spPr>
      </p:pic>
      <p:sp>
        <p:nvSpPr>
          <p:cNvPr id="3" name="TextBox 2">
            <a:extLst>
              <a:ext uri="{FF2B5EF4-FFF2-40B4-BE49-F238E27FC236}">
                <a16:creationId xmlns:a16="http://schemas.microsoft.com/office/drawing/2014/main" id="{030EBF33-524C-2CD0-1D13-ACF111AA4AE4}"/>
              </a:ext>
            </a:extLst>
          </p:cNvPr>
          <p:cNvSpPr txBox="1"/>
          <p:nvPr/>
        </p:nvSpPr>
        <p:spPr>
          <a:xfrm>
            <a:off x="6092092" y="504092"/>
            <a:ext cx="5341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95959"/>
                </a:solidFill>
              </a:rPr>
              <a:t>Decoupling of effects of charge and electric field</a:t>
            </a:r>
            <a:endParaRPr lang="en-US"/>
          </a:p>
        </p:txBody>
      </p:sp>
    </p:spTree>
    <p:extLst>
      <p:ext uri="{BB962C8B-B14F-4D97-AF65-F5344CB8AC3E}">
        <p14:creationId xmlns:p14="http://schemas.microsoft.com/office/powerpoint/2010/main" val="721211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1">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13">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0" name="Rectangle 15">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A872B1-4C56-CAF7-BDA5-702F3DBAF468}"/>
              </a:ext>
            </a:extLst>
          </p:cNvPr>
          <p:cNvSpPr>
            <a:spLocks noGrp="1"/>
          </p:cNvSpPr>
          <p:nvPr>
            <p:ph type="title"/>
          </p:nvPr>
        </p:nvSpPr>
        <p:spPr>
          <a:xfrm>
            <a:off x="376234" y="1278910"/>
            <a:ext cx="3258688" cy="2014572"/>
          </a:xfrm>
        </p:spPr>
        <p:txBody>
          <a:bodyPr vert="horz" lIns="91440" tIns="45720" rIns="91440" bIns="45720" rtlCol="0" anchor="b">
            <a:normAutofit/>
          </a:bodyPr>
          <a:lstStyle/>
          <a:p>
            <a:r>
              <a:rPr lang="en-US" sz="5900" spc="-100"/>
              <a:t>Umbrella Sampling</a:t>
            </a:r>
          </a:p>
        </p:txBody>
      </p:sp>
      <p:sp>
        <p:nvSpPr>
          <p:cNvPr id="3" name="Content Placeholder 2">
            <a:extLst>
              <a:ext uri="{FF2B5EF4-FFF2-40B4-BE49-F238E27FC236}">
                <a16:creationId xmlns:a16="http://schemas.microsoft.com/office/drawing/2014/main" id="{C96C801E-6EAC-359C-6596-BC2F2CD3BE5A}"/>
              </a:ext>
            </a:extLst>
          </p:cNvPr>
          <p:cNvSpPr>
            <a:spLocks noGrp="1"/>
          </p:cNvSpPr>
          <p:nvPr>
            <p:ph idx="1"/>
          </p:nvPr>
        </p:nvSpPr>
        <p:spPr>
          <a:xfrm>
            <a:off x="377092" y="3781246"/>
            <a:ext cx="3228521" cy="1989015"/>
          </a:xfrm>
        </p:spPr>
        <p:txBody>
          <a:bodyPr vert="horz" lIns="91440" tIns="45720" rIns="91440" bIns="45720" rtlCol="0" anchor="t">
            <a:normAutofit fontScale="92500" lnSpcReduction="20000"/>
          </a:bodyPr>
          <a:lstStyle/>
          <a:p>
            <a:pPr marL="0" indent="0">
              <a:buNone/>
            </a:pPr>
            <a:r>
              <a:rPr lang="en-US" dirty="0">
                <a:solidFill>
                  <a:schemeClr val="accent1">
                    <a:lumMod val="20000"/>
                    <a:lumOff val="80000"/>
                  </a:schemeClr>
                </a:solidFill>
              </a:rPr>
              <a:t>Decoupling effects of charge and electric field</a:t>
            </a:r>
          </a:p>
          <a:p>
            <a:pPr marL="0" indent="0">
              <a:buNone/>
            </a:pPr>
            <a:r>
              <a:rPr lang="en-US" dirty="0">
                <a:solidFill>
                  <a:schemeClr val="accent1">
                    <a:lumMod val="20000"/>
                    <a:lumOff val="80000"/>
                  </a:schemeClr>
                </a:solidFill>
              </a:rPr>
              <a:t>25 configurations equally spaced (1A) from 79 to 55</a:t>
            </a:r>
            <a:endParaRPr lang="en-US">
              <a:solidFill>
                <a:schemeClr val="accent1">
                  <a:lumMod val="20000"/>
                  <a:lumOff val="80000"/>
                </a:schemeClr>
              </a:solidFill>
            </a:endParaRPr>
          </a:p>
          <a:p>
            <a:pPr marL="0" indent="0">
              <a:buNone/>
            </a:pPr>
            <a:r>
              <a:rPr lang="en-US" dirty="0">
                <a:solidFill>
                  <a:schemeClr val="accent1">
                    <a:lumMod val="20000"/>
                    <a:lumOff val="80000"/>
                  </a:schemeClr>
                </a:solidFill>
              </a:rPr>
              <a:t>No electric field applied</a:t>
            </a:r>
          </a:p>
          <a:p>
            <a:pPr marL="0" indent="0">
              <a:buNone/>
            </a:pPr>
            <a:r>
              <a:rPr lang="en-US" dirty="0">
                <a:solidFill>
                  <a:schemeClr val="accent1">
                    <a:lumMod val="20000"/>
                    <a:lumOff val="80000"/>
                  </a:schemeClr>
                </a:solidFill>
              </a:rPr>
              <a:t>Differences due to molarity are observed</a:t>
            </a:r>
            <a:endParaRPr lang="en-US" dirty="0">
              <a:solidFill>
                <a:schemeClr val="accent1">
                  <a:lumMod val="20000"/>
                  <a:lumOff val="80000"/>
                </a:schemeClr>
              </a:solidFill>
              <a:ea typeface="+mn-lt"/>
              <a:cs typeface="+mn-lt"/>
            </a:endParaRPr>
          </a:p>
        </p:txBody>
      </p:sp>
      <p:sp>
        <p:nvSpPr>
          <p:cNvPr id="42" name="Rectangle 19">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10;&#10;Description automatically generated">
            <a:extLst>
              <a:ext uri="{FF2B5EF4-FFF2-40B4-BE49-F238E27FC236}">
                <a16:creationId xmlns:a16="http://schemas.microsoft.com/office/drawing/2014/main" id="{B0291001-AA84-2649-6A05-AE435B8F7A21}"/>
              </a:ext>
            </a:extLst>
          </p:cNvPr>
          <p:cNvPicPr>
            <a:picLocks noChangeAspect="1"/>
          </p:cNvPicPr>
          <p:nvPr/>
        </p:nvPicPr>
        <p:blipFill>
          <a:blip r:embed="rId2"/>
          <a:stretch>
            <a:fillRect/>
          </a:stretch>
        </p:blipFill>
        <p:spPr>
          <a:xfrm>
            <a:off x="3454400" y="37255"/>
            <a:ext cx="8761046" cy="6578335"/>
          </a:xfrm>
          <a:prstGeom prst="rect">
            <a:avLst/>
          </a:prstGeom>
        </p:spPr>
      </p:pic>
    </p:spTree>
    <p:extLst>
      <p:ext uri="{BB962C8B-B14F-4D97-AF65-F5344CB8AC3E}">
        <p14:creationId xmlns:p14="http://schemas.microsoft.com/office/powerpoint/2010/main" val="349751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A872B1-4C56-CAF7-BDA5-702F3DBAF468}"/>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Umbrella Sampling</a:t>
            </a:r>
          </a:p>
        </p:txBody>
      </p:sp>
      <p:pic>
        <p:nvPicPr>
          <p:cNvPr id="5" name="Picture 5" descr="Chart, line chart&#10;&#10;Description automatically generated">
            <a:extLst>
              <a:ext uri="{FF2B5EF4-FFF2-40B4-BE49-F238E27FC236}">
                <a16:creationId xmlns:a16="http://schemas.microsoft.com/office/drawing/2014/main" id="{20A7921A-CD17-2CEB-2B33-20A2BEDE19C2}"/>
              </a:ext>
            </a:extLst>
          </p:cNvPr>
          <p:cNvPicPr>
            <a:picLocks noChangeAspect="1"/>
          </p:cNvPicPr>
          <p:nvPr/>
        </p:nvPicPr>
        <p:blipFill>
          <a:blip r:embed="rId2"/>
          <a:stretch>
            <a:fillRect/>
          </a:stretch>
        </p:blipFill>
        <p:spPr>
          <a:xfrm>
            <a:off x="6163230" y="29977"/>
            <a:ext cx="6030685" cy="3479373"/>
          </a:xfrm>
          <a:prstGeom prst="rect">
            <a:avLst/>
          </a:prstGeom>
        </p:spPr>
      </p:pic>
      <p:pic>
        <p:nvPicPr>
          <p:cNvPr id="6" name="Picture 6" descr="Chart, line chart&#10;&#10;Description automatically generated">
            <a:extLst>
              <a:ext uri="{FF2B5EF4-FFF2-40B4-BE49-F238E27FC236}">
                <a16:creationId xmlns:a16="http://schemas.microsoft.com/office/drawing/2014/main" id="{EE611D25-C71F-1D27-82C8-22BF3090C62B}"/>
              </a:ext>
            </a:extLst>
          </p:cNvPr>
          <p:cNvPicPr>
            <a:picLocks noChangeAspect="1"/>
          </p:cNvPicPr>
          <p:nvPr/>
        </p:nvPicPr>
        <p:blipFill>
          <a:blip r:embed="rId3"/>
          <a:stretch>
            <a:fillRect/>
          </a:stretch>
        </p:blipFill>
        <p:spPr>
          <a:xfrm>
            <a:off x="-1914" y="671"/>
            <a:ext cx="6099067" cy="3508679"/>
          </a:xfrm>
          <a:prstGeom prst="rect">
            <a:avLst/>
          </a:prstGeom>
        </p:spPr>
      </p:pic>
      <p:pic>
        <p:nvPicPr>
          <p:cNvPr id="9" name="Picture 9" descr="Chart, line chart&#10;&#10;Description automatically generated">
            <a:extLst>
              <a:ext uri="{FF2B5EF4-FFF2-40B4-BE49-F238E27FC236}">
                <a16:creationId xmlns:a16="http://schemas.microsoft.com/office/drawing/2014/main" id="{2625FE06-E64C-19AD-7977-FCF87922842E}"/>
              </a:ext>
            </a:extLst>
          </p:cNvPr>
          <p:cNvPicPr>
            <a:picLocks noChangeAspect="1"/>
          </p:cNvPicPr>
          <p:nvPr/>
        </p:nvPicPr>
        <p:blipFill>
          <a:blip r:embed="rId4"/>
          <a:stretch>
            <a:fillRect/>
          </a:stretch>
        </p:blipFill>
        <p:spPr>
          <a:xfrm>
            <a:off x="7642224" y="3509229"/>
            <a:ext cx="4547089" cy="3405310"/>
          </a:xfrm>
          <a:prstGeom prst="rect">
            <a:avLst/>
          </a:prstGeom>
        </p:spPr>
      </p:pic>
    </p:spTree>
    <p:extLst>
      <p:ext uri="{BB962C8B-B14F-4D97-AF65-F5344CB8AC3E}">
        <p14:creationId xmlns:p14="http://schemas.microsoft.com/office/powerpoint/2010/main" val="22914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452E-08F5-FD13-84C7-76690D1FB414}"/>
              </a:ext>
            </a:extLst>
          </p:cNvPr>
          <p:cNvSpPr>
            <a:spLocks noGrp="1"/>
          </p:cNvSpPr>
          <p:nvPr>
            <p:ph type="title"/>
          </p:nvPr>
        </p:nvSpPr>
        <p:spPr>
          <a:xfrm>
            <a:off x="252919" y="1123837"/>
            <a:ext cx="2947482" cy="4601183"/>
          </a:xfrm>
        </p:spPr>
        <p:txBody>
          <a:bodyPr>
            <a:normAutofit/>
          </a:bodyPr>
          <a:lstStyle/>
          <a:p>
            <a:r>
              <a:rPr lang="en-US" dirty="0"/>
              <a:t>Future Developments</a:t>
            </a:r>
          </a:p>
        </p:txBody>
      </p:sp>
      <p:sp>
        <p:nvSpPr>
          <p:cNvPr id="3" name="Content Placeholder 2">
            <a:extLst>
              <a:ext uri="{FF2B5EF4-FFF2-40B4-BE49-F238E27FC236}">
                <a16:creationId xmlns:a16="http://schemas.microsoft.com/office/drawing/2014/main" id="{3D4F90B9-7360-A2A3-D310-7CE3DEF80F8F}"/>
              </a:ext>
            </a:extLst>
          </p:cNvPr>
          <p:cNvSpPr>
            <a:spLocks noGrp="1"/>
          </p:cNvSpPr>
          <p:nvPr>
            <p:ph idx="1"/>
          </p:nvPr>
        </p:nvSpPr>
        <p:spPr>
          <a:xfrm>
            <a:off x="3869267" y="761999"/>
            <a:ext cx="3585891" cy="5333999"/>
          </a:xfrm>
        </p:spPr>
        <p:txBody>
          <a:bodyPr>
            <a:normAutofit/>
          </a:bodyPr>
          <a:lstStyle/>
          <a:p>
            <a:r>
              <a:rPr lang="en-US" dirty="0"/>
              <a:t>Algorithm for MFPT computation</a:t>
            </a:r>
          </a:p>
          <a:p>
            <a:r>
              <a:rPr lang="en-US" dirty="0"/>
              <a:t>Longer simulations to get better statistics</a:t>
            </a:r>
          </a:p>
          <a:p>
            <a:r>
              <a:rPr lang="en-US" dirty="0"/>
              <a:t>Improve fit of tau</a:t>
            </a:r>
          </a:p>
          <a:p>
            <a:r>
              <a:rPr lang="en-US" dirty="0"/>
              <a:t>Interpretation of umbrella sampling results</a:t>
            </a:r>
          </a:p>
        </p:txBody>
      </p:sp>
      <p:pic>
        <p:nvPicPr>
          <p:cNvPr id="4" name="Picture 4" descr="Chart&#10;&#10;Description automatically generated">
            <a:extLst>
              <a:ext uri="{FF2B5EF4-FFF2-40B4-BE49-F238E27FC236}">
                <a16:creationId xmlns:a16="http://schemas.microsoft.com/office/drawing/2014/main" id="{3BA69998-FDAA-AA1B-8694-7FF50DBF902E}"/>
              </a:ext>
            </a:extLst>
          </p:cNvPr>
          <p:cNvPicPr>
            <a:picLocks noChangeAspect="1"/>
          </p:cNvPicPr>
          <p:nvPr/>
        </p:nvPicPr>
        <p:blipFill>
          <a:blip r:embed="rId2"/>
          <a:stretch>
            <a:fillRect/>
          </a:stretch>
        </p:blipFill>
        <p:spPr>
          <a:xfrm>
            <a:off x="7914413" y="39049"/>
            <a:ext cx="3944596" cy="2283773"/>
          </a:xfrm>
          <a:prstGeom prst="rect">
            <a:avLst/>
          </a:prstGeom>
        </p:spPr>
      </p:pic>
      <p:pic>
        <p:nvPicPr>
          <p:cNvPr id="5" name="Picture 5" descr="A picture containing chart&#10;&#10;Description automatically generated">
            <a:extLst>
              <a:ext uri="{FF2B5EF4-FFF2-40B4-BE49-F238E27FC236}">
                <a16:creationId xmlns:a16="http://schemas.microsoft.com/office/drawing/2014/main" id="{BC83DADF-3C92-927D-3D2B-7C035FB28AD4}"/>
              </a:ext>
            </a:extLst>
          </p:cNvPr>
          <p:cNvPicPr>
            <a:picLocks noChangeAspect="1"/>
          </p:cNvPicPr>
          <p:nvPr/>
        </p:nvPicPr>
        <p:blipFill>
          <a:blip r:embed="rId3"/>
          <a:stretch>
            <a:fillRect/>
          </a:stretch>
        </p:blipFill>
        <p:spPr>
          <a:xfrm>
            <a:off x="7713553" y="2270774"/>
            <a:ext cx="4160700" cy="2389227"/>
          </a:xfrm>
          <a:prstGeom prst="rect">
            <a:avLst/>
          </a:prstGeom>
        </p:spPr>
      </p:pic>
      <p:pic>
        <p:nvPicPr>
          <p:cNvPr id="6" name="Picture 6" descr="Chart&#10;&#10;Description automatically generated">
            <a:extLst>
              <a:ext uri="{FF2B5EF4-FFF2-40B4-BE49-F238E27FC236}">
                <a16:creationId xmlns:a16="http://schemas.microsoft.com/office/drawing/2014/main" id="{1589B22B-65A9-FA76-6CED-CF0BC95E3EDC}"/>
              </a:ext>
            </a:extLst>
          </p:cNvPr>
          <p:cNvPicPr>
            <a:picLocks noChangeAspect="1"/>
          </p:cNvPicPr>
          <p:nvPr/>
        </p:nvPicPr>
        <p:blipFill>
          <a:blip r:embed="rId4"/>
          <a:stretch>
            <a:fillRect/>
          </a:stretch>
        </p:blipFill>
        <p:spPr>
          <a:xfrm>
            <a:off x="7620784" y="4421221"/>
            <a:ext cx="4238775" cy="2436807"/>
          </a:xfrm>
          <a:prstGeom prst="rect">
            <a:avLst/>
          </a:prstGeom>
        </p:spPr>
      </p:pic>
    </p:spTree>
    <p:extLst>
      <p:ext uri="{BB962C8B-B14F-4D97-AF65-F5344CB8AC3E}">
        <p14:creationId xmlns:p14="http://schemas.microsoft.com/office/powerpoint/2010/main" val="1043576852"/>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Application>Microsoft Office PowerPoint</Application>
  <PresentationFormat>Widescreen</PresentationFormat>
  <Slides>9</Slides>
  <Notes>0</Notes>
  <HiddenSlides>1</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Frame</vt:lpstr>
      <vt:lpstr>Mean first Passage Time Analysis</vt:lpstr>
      <vt:lpstr>Free Energy Profile</vt:lpstr>
      <vt:lpstr>Mean First Passage Time</vt:lpstr>
      <vt:lpstr>Results obtained</vt:lpstr>
      <vt:lpstr>Fit of Tau</vt:lpstr>
      <vt:lpstr>Umbrella Sampling</vt:lpstr>
      <vt:lpstr>Umbrella Sampling</vt:lpstr>
      <vt:lpstr>Umbrella Sampling</vt:lpstr>
      <vt:lpstr>Future Developments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259</cp:revision>
  <dcterms:created xsi:type="dcterms:W3CDTF">2022-04-27T00:00:43Z</dcterms:created>
  <dcterms:modified xsi:type="dcterms:W3CDTF">2022-05-17T11:22:54Z</dcterms:modified>
</cp:coreProperties>
</file>